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4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njamin Sturm" initials="BS" lastIdx="1" clrIdx="0">
    <p:extLst>
      <p:ext uri="{19B8F6BF-5375-455C-9EA6-DF929625EA0E}">
        <p15:presenceInfo xmlns:p15="http://schemas.microsoft.com/office/powerpoint/2012/main" userId="86a3e30d0afed26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64"/>
    <p:restoredTop sz="93393"/>
  </p:normalViewPr>
  <p:slideViewPr>
    <p:cSldViewPr snapToGrid="0" snapToObjects="1">
      <p:cViewPr>
        <p:scale>
          <a:sx n="150" d="100"/>
          <a:sy n="150" d="100"/>
        </p:scale>
        <p:origin x="-30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5-13T17:35:05.061" idx="1">
    <p:pos x="4214" y="76"/>
    <p:text>Ask Ruth about this heading</p:text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4BEA2-6E7C-FA42-83A0-9188FCAFF19A}" type="datetimeFigureOut">
              <a:rPr lang="en-US" smtClean="0"/>
              <a:t>5/13/18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BBE67E-6E94-244F-86D4-F654E2B94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37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BE67E-6E94-244F-86D4-F654E2B944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586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BBE67E-6E94-244F-86D4-F654E2B944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0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5538" y="3886200"/>
            <a:ext cx="9237662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6377522"/>
            <a:ext cx="2844800" cy="365125"/>
          </a:xfrm>
        </p:spPr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55200" y="6362704"/>
            <a:ext cx="1422400" cy="365125"/>
          </a:xfrm>
        </p:spPr>
        <p:txBody>
          <a:bodyPr/>
          <a:lstStyle>
            <a:lvl1pPr algn="r">
              <a:defRPr/>
            </a:lvl1pPr>
          </a:lstStyle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5A49EA8-8C38-5148-ACA3-3DC230D45D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5538" y="2039938"/>
            <a:ext cx="10602912" cy="1677987"/>
          </a:xfrm>
        </p:spPr>
        <p:txBody>
          <a:bodyPr/>
          <a:lstStyle>
            <a:lvl1pPr>
              <a:defRPr sz="2800"/>
            </a:lvl1pPr>
            <a:lvl2pPr>
              <a:defRPr sz="200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00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21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7749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6038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094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>
            <a:normAutofit/>
          </a:bodyPr>
          <a:lstStyle>
            <a:lvl1pPr algn="l">
              <a:defRPr sz="2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9448800" cy="1752600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22BF-E6FB-4BC5-9030-5B78CDDB8D8C}" type="datetime1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154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560D9-D43F-437F-A646-8C3FB44041A6}" type="datetime1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1942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075B8-6C3B-4D77-AD52-4EE13499FED9}" type="datetime1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39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3636C-B82F-44E0-B935-D64BD7C58F32}" type="datetime1">
              <a:rPr lang="en-US" smtClean="0"/>
              <a:t>5/13/18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683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2E0E-E25F-4677-AD0E-3110BD67E0D5}" type="datetime1">
              <a:rPr lang="en-US" smtClean="0"/>
              <a:t>5/13/18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9638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02336-D7CF-494A-86BF-B7E1DDCCE666}" type="datetime1">
              <a:rPr lang="en-US" smtClean="0"/>
              <a:t>5/13/18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2533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9CD55-BDF0-409E-94AA-C8D9EB0DFB0A}" type="datetime1">
              <a:rPr lang="en-US" smtClean="0"/>
              <a:t>5/13/18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5329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E02E-1BD7-423E-B52B-E741C810BD8C}" type="datetime1">
              <a:rPr lang="en-US" smtClean="0"/>
              <a:t>5/13/18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709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2A06F-AE68-43A2-B2F7-17F31EDC3BA0}" type="datetime1">
              <a:rPr lang="en-US" smtClean="0"/>
              <a:t>5/13/18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2862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FA3C7-8F1A-4045-B276-DA5220DDC056}" type="datetime1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2410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EBAC-E43E-4B42-82A8-84A12EE22DBB}" type="datetime1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69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79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81600" y="12700"/>
            <a:ext cx="1930400" cy="228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spcBef>
                <a:spcPct val="50000"/>
              </a:spcBef>
              <a:defRPr/>
            </a:pPr>
            <a:endParaRPr lang="en-US" sz="1800"/>
          </a:p>
        </p:txBody>
      </p:sp>
      <p:sp>
        <p:nvSpPr>
          <p:cNvPr id="8" name="Rectangle 7"/>
          <p:cNvSpPr/>
          <p:nvPr/>
        </p:nvSpPr>
        <p:spPr>
          <a:xfrm>
            <a:off x="33867" y="6616700"/>
            <a:ext cx="7213600" cy="228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spcBef>
                <a:spcPct val="50000"/>
              </a:spcBef>
              <a:defRPr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95105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96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940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7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6565900"/>
            <a:ext cx="7112000" cy="2746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hangingPunct="0">
              <a:spcBef>
                <a:spcPct val="50000"/>
              </a:spcBef>
              <a:defRPr/>
            </a:pP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398361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201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889907"/>
          </a:xfrm>
          <a:prstGeom prst="rect">
            <a:avLst/>
          </a:prstGeom>
          <a:solidFill>
            <a:srgbClr val="002164"/>
          </a:solidFill>
          <a:ln>
            <a:solidFill>
              <a:srgbClr val="0039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n>
                <a:solidFill>
                  <a:srgbClr val="00395A"/>
                </a:solidFill>
              </a:ln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19512"/>
            <a:ext cx="10972800" cy="7703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08315"/>
            <a:ext cx="10972800" cy="4917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9BC1B0-92F4-014E-911D-D6166CF8C499}" type="datetimeFigureOut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6345772"/>
            <a:ext cx="142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FEECB-4008-5E46-9EEC-BD7E66EAFAF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-138500"/>
            <a:ext cx="18659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6858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cs typeface="Arial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11685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685800" rtl="0" eaLnBrk="1" latinLnBrk="0" hangingPunct="1">
        <a:spcBef>
          <a:spcPct val="0"/>
        </a:spcBef>
        <a:buNone/>
        <a:defRPr sz="2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spcBef>
          <a:spcPct val="200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0" algn="l" defTabSz="685800" rtl="0" eaLnBrk="1" latinLnBrk="0" hangingPunct="1">
        <a:spcBef>
          <a:spcPct val="20000"/>
        </a:spcBef>
        <a:buFont typeface="Arial" panose="020B0604020202020204" pitchFamily="34" charset="0"/>
        <a:buNone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0" algn="l" defTabSz="685800" rtl="0" eaLnBrk="1" latinLnBrk="0" hangingPunct="1">
        <a:spcBef>
          <a:spcPct val="20000"/>
        </a:spcBef>
        <a:buFont typeface="Arial" panose="020B0604020202020204" pitchFamily="34" charset="0"/>
        <a:buNone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CFB27-B9CE-4E4C-974A-3B654F7E14F3}" type="datetime1">
              <a:rPr lang="en-US" smtClean="0"/>
              <a:t>5/13/18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6E8CE-B7CE-43D4-84E6-9C93D37421A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571500"/>
          </a:xfrm>
          <a:prstGeom prst="rect">
            <a:avLst/>
          </a:prstGeom>
          <a:solidFill>
            <a:srgbClr val="002164"/>
          </a:solidFill>
          <a:ln>
            <a:solidFill>
              <a:srgbClr val="0039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36021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spcBef>
          <a:spcPct val="200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0" algn="l" defTabSz="685800" rtl="0" eaLnBrk="1" latinLnBrk="0" hangingPunct="1">
        <a:spcBef>
          <a:spcPct val="20000"/>
        </a:spcBef>
        <a:buFont typeface="Arial" panose="020B0604020202020204" pitchFamily="34" charset="0"/>
        <a:buNone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0" algn="l" defTabSz="685800" rtl="0" eaLnBrk="1" latinLnBrk="0" hangingPunct="1">
        <a:spcBef>
          <a:spcPct val="200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comments" Target="../comments/commen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5ADBC-25EA-6647-829A-912B15E3B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276988"/>
            <a:ext cx="10363200" cy="1470025"/>
          </a:xfrm>
        </p:spPr>
        <p:txBody>
          <a:bodyPr/>
          <a:lstStyle/>
          <a:p>
            <a:r>
              <a:rPr lang="en-US" dirty="0"/>
              <a:t>The Prediction of Mushroom Edibility Using Machine Learning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B51C8A2-5708-DB4A-BCF0-0DBA681B48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4175760" cy="1752600"/>
          </a:xfrm>
        </p:spPr>
        <p:txBody>
          <a:bodyPr/>
          <a:lstStyle/>
          <a:p>
            <a:r>
              <a:rPr lang="en-US" dirty="0"/>
              <a:t>Ben Sturm</a:t>
            </a:r>
          </a:p>
          <a:p>
            <a:r>
              <a:rPr lang="en-US" dirty="0"/>
              <a:t>May 16, 2018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22398B-7B88-CE47-89D5-D77BEF099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899" y="3101340"/>
            <a:ext cx="4317232" cy="287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424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FE80258-6E8B-1A4C-9545-668C777B3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Hunting edible mushrooms in the wild can be an exciting and rewarding process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06DFD87-A0CD-8F47-8A8C-C4204ED0E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283653"/>
            <a:ext cx="5386917" cy="639762"/>
          </a:xfrm>
        </p:spPr>
        <p:txBody>
          <a:bodyPr/>
          <a:lstStyle/>
          <a:p>
            <a:pPr algn="ctr"/>
            <a:r>
              <a:rPr lang="en-US" dirty="0"/>
              <a:t>Hunter-Gatherers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892F980D-1093-D649-91F0-1DB99C6527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8602" y="2174875"/>
            <a:ext cx="5268384" cy="3951288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DDDDA24-2916-4541-A41A-E5C8CA28DA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69" y="1283653"/>
            <a:ext cx="5389033" cy="639762"/>
          </a:xfrm>
        </p:spPr>
        <p:txBody>
          <a:bodyPr/>
          <a:lstStyle/>
          <a:p>
            <a:pPr algn="ctr"/>
            <a:r>
              <a:rPr lang="en-US" dirty="0"/>
              <a:t>The Trophy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BF600273-D362-1648-81EE-08B1EB97A0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609399" y="2174875"/>
            <a:ext cx="4556440" cy="395128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FA145-05C0-F446-9DF5-277E7C9D6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6E8CE-B7CE-43D4-84E6-9C93D37421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43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02C9E-A207-2B48-84EB-17885D621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Wouldn’t it be great if you could determine whether a mushroom you encounter in nature is poisonous or not with machine learning?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CD927-7EB6-6646-AC3D-CAA1D9D454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err="1"/>
              <a:t>Agaricus</a:t>
            </a:r>
            <a:r>
              <a:rPr lang="en-US" dirty="0"/>
              <a:t> </a:t>
            </a:r>
            <a:r>
              <a:rPr lang="en-US" dirty="0" err="1"/>
              <a:t>Campestris</a:t>
            </a:r>
            <a:r>
              <a:rPr lang="en-US" dirty="0"/>
              <a:t> (Non-poisonous)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82F76D8-1D67-3C40-A26C-C2A9D0BD7A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101012" y="2499181"/>
            <a:ext cx="4267199" cy="32004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9F0670-E602-4143-9ACD-186AA48F0E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err="1"/>
              <a:t>Agaricus</a:t>
            </a:r>
            <a:r>
              <a:rPr lang="en-US" dirty="0"/>
              <a:t> </a:t>
            </a:r>
            <a:r>
              <a:rPr lang="en-US" dirty="0" err="1"/>
              <a:t>Californicus</a:t>
            </a:r>
            <a:r>
              <a:rPr lang="en-US" dirty="0"/>
              <a:t> (Poisonous)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31C83BD-F895-D24C-8609-C5F002E367E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449219" y="2499181"/>
            <a:ext cx="4819426" cy="3200400"/>
          </a:xfrm>
        </p:spPr>
      </p:pic>
    </p:spTree>
    <p:extLst>
      <p:ext uri="{BB962C8B-B14F-4D97-AF65-F5344CB8AC3E}">
        <p14:creationId xmlns:p14="http://schemas.microsoft.com/office/powerpoint/2010/main" val="1638565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55364-A717-5B4D-B1EF-CADEF7775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Wouldn’t it be great if you could determine whether a mushroom you encounter in nature is poisonous or not with machine learning?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8492D0C-323C-B642-85E4-5F8AC552724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417837" y="2234435"/>
            <a:ext cx="3296816" cy="3530005"/>
          </a:xfr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C7AAECC8-7B78-B34B-BCD8-26AA5CD434D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698003118"/>
              </p:ext>
            </p:extLst>
          </p:nvPr>
        </p:nvGraphicFramePr>
        <p:xfrm>
          <a:off x="870858" y="2467947"/>
          <a:ext cx="5384799" cy="2604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4933">
                  <a:extLst>
                    <a:ext uri="{9D8B030D-6E8A-4147-A177-3AD203B41FA5}">
                      <a16:colId xmlns:a16="http://schemas.microsoft.com/office/drawing/2014/main" val="4071688409"/>
                    </a:ext>
                  </a:extLst>
                </a:gridCol>
                <a:gridCol w="1794933">
                  <a:extLst>
                    <a:ext uri="{9D8B030D-6E8A-4147-A177-3AD203B41FA5}">
                      <a16:colId xmlns:a16="http://schemas.microsoft.com/office/drawing/2014/main" val="3390569608"/>
                    </a:ext>
                  </a:extLst>
                </a:gridCol>
                <a:gridCol w="1794933">
                  <a:extLst>
                    <a:ext uri="{9D8B030D-6E8A-4147-A177-3AD203B41FA5}">
                      <a16:colId xmlns:a16="http://schemas.microsoft.com/office/drawing/2014/main" val="3226051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 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effectLst/>
                        </a:rPr>
                        <a:t>Agaricus</a:t>
                      </a:r>
                      <a:r>
                        <a:rPr lang="en-US" sz="1200" b="1" u="none" strike="noStrike" dirty="0">
                          <a:effectLst/>
                        </a:rPr>
                        <a:t> </a:t>
                      </a:r>
                      <a:r>
                        <a:rPr lang="en-US" sz="1200" b="1" u="none" strike="noStrike" dirty="0" err="1">
                          <a:effectLst/>
                        </a:rPr>
                        <a:t>campestris</a:t>
                      </a:r>
                      <a:r>
                        <a:rPr lang="en-US" sz="1200" b="1" u="none" strike="noStrike" dirty="0">
                          <a:effectLst/>
                        </a:rPr>
                        <a:t> (non-poisonous)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effectLst/>
                        </a:rPr>
                        <a:t>Agaricus</a:t>
                      </a:r>
                      <a:r>
                        <a:rPr lang="en-US" sz="1200" b="1" u="none" strike="noStrike" dirty="0">
                          <a:effectLst/>
                        </a:rPr>
                        <a:t> </a:t>
                      </a:r>
                      <a:r>
                        <a:rPr lang="en-US" sz="1200" b="1" u="none" strike="noStrike" dirty="0" err="1">
                          <a:effectLst/>
                        </a:rPr>
                        <a:t>californicus</a:t>
                      </a:r>
                      <a:r>
                        <a:rPr lang="en-US" sz="1200" b="1" u="none" strike="noStrike" dirty="0">
                          <a:effectLst/>
                        </a:rPr>
                        <a:t> (poisonous)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92254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cap color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white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whitish to brown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61400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gill color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pink (young), chocolate brown (mature)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pink (young), chocolate brown (mature)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3631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ring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no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yes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41255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bruises?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no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yes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8087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habitat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grass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forest and grass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52714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odor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mild, mushroomy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antiseptic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782471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6083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39504-1DA1-9B4E-97E1-4357563BB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this project, I used the UCI Mushroom Data Set to determine if machine learning could be used to classify the edibility of mushrooms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F9F1C-4958-C84A-8B31-1F7BBAD042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The data set  consists of mushrooms from 2 different families only (</a:t>
            </a:r>
            <a:r>
              <a:rPr lang="en-US" dirty="0" err="1"/>
              <a:t>Agaricus</a:t>
            </a:r>
            <a:r>
              <a:rPr lang="en-US" dirty="0"/>
              <a:t>, </a:t>
            </a:r>
            <a:r>
              <a:rPr lang="en-US" dirty="0" err="1"/>
              <a:t>Lepiota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Number of instances = 8124</a:t>
            </a:r>
          </a:p>
          <a:p>
            <a:endParaRPr lang="en-US" dirty="0"/>
          </a:p>
          <a:p>
            <a:r>
              <a:rPr lang="en-US" dirty="0"/>
              <a:t>Number of features = 22</a:t>
            </a:r>
          </a:p>
          <a:p>
            <a:pPr lvl="1"/>
            <a:r>
              <a:rPr lang="en-US" dirty="0"/>
              <a:t>All features are categorical</a:t>
            </a:r>
          </a:p>
          <a:p>
            <a:endParaRPr lang="en-US" dirty="0"/>
          </a:p>
          <a:p>
            <a:r>
              <a:rPr lang="en-US" dirty="0"/>
              <a:t>Target variable is edibility</a:t>
            </a:r>
          </a:p>
          <a:p>
            <a:pPr lvl="1"/>
            <a:r>
              <a:rPr lang="en-US" dirty="0"/>
              <a:t>52% edible</a:t>
            </a:r>
          </a:p>
          <a:p>
            <a:pPr lvl="1"/>
            <a:r>
              <a:rPr lang="en-US" dirty="0"/>
              <a:t>48% non-edible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436336-413D-D745-A50E-10B5E9EF3D3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u="sng" dirty="0"/>
              <a:t>Features:</a:t>
            </a:r>
            <a:r>
              <a:rPr lang="en-US" dirty="0"/>
              <a:t> </a:t>
            </a:r>
          </a:p>
          <a:p>
            <a:r>
              <a:rPr lang="en-US" dirty="0"/>
              <a:t>• Cap-shape, Cap-surface, Cap-color </a:t>
            </a:r>
          </a:p>
          <a:p>
            <a:r>
              <a:rPr lang="en-US" dirty="0"/>
              <a:t>• Bruises? </a:t>
            </a:r>
          </a:p>
          <a:p>
            <a:r>
              <a:rPr lang="en-US" dirty="0"/>
              <a:t>• Odor </a:t>
            </a:r>
          </a:p>
          <a:p>
            <a:r>
              <a:rPr lang="en-US" dirty="0"/>
              <a:t>• Gill-attachment, Gill-spacing, Gill-size, Gill-color </a:t>
            </a:r>
          </a:p>
          <a:p>
            <a:r>
              <a:rPr lang="en-US" dirty="0"/>
              <a:t>• Stalk-shape, Stalk-root, Stalk-surface-above-ring, Stalk-surface-below-ring </a:t>
            </a:r>
          </a:p>
          <a:p>
            <a:r>
              <a:rPr lang="en-US" dirty="0"/>
              <a:t>• Stalk-color-above-ring, Stalk-color-below-ring </a:t>
            </a:r>
          </a:p>
          <a:p>
            <a:r>
              <a:rPr lang="en-US" dirty="0"/>
              <a:t>• Veil-type, Veil-color </a:t>
            </a:r>
          </a:p>
          <a:p>
            <a:r>
              <a:rPr lang="en-US" dirty="0"/>
              <a:t>• Ring-number, Ring-type </a:t>
            </a:r>
          </a:p>
          <a:p>
            <a:r>
              <a:rPr lang="en-US" dirty="0"/>
              <a:t>• Spore-print-color </a:t>
            </a:r>
          </a:p>
          <a:p>
            <a:r>
              <a:rPr lang="en-US" dirty="0"/>
              <a:t>• Population </a:t>
            </a:r>
          </a:p>
          <a:p>
            <a:r>
              <a:rPr lang="en-US" dirty="0"/>
              <a:t>• Habitat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157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F3A0D6B-B7D9-234C-9D5B-E8A77EEF8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Certain features are strongly correlated with edibility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89BC86F-71E9-0F44-BCA1-4F35BDFE0E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49693" y="1467102"/>
            <a:ext cx="6292614" cy="5034092"/>
          </a:xfr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3A0B753-E7E1-D540-863E-9B26C9F3413D}"/>
              </a:ext>
            </a:extLst>
          </p:cNvPr>
          <p:cNvSpPr/>
          <p:nvPr/>
        </p:nvSpPr>
        <p:spPr>
          <a:xfrm>
            <a:off x="3069265" y="2068429"/>
            <a:ext cx="4628706" cy="226828"/>
          </a:xfrm>
          <a:prstGeom prst="rec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D965EC6-2242-6243-86DF-860E62986ADD}"/>
              </a:ext>
            </a:extLst>
          </p:cNvPr>
          <p:cNvCxnSpPr>
            <a:cxnSpLocks/>
          </p:cNvCxnSpPr>
          <p:nvPr/>
        </p:nvCxnSpPr>
        <p:spPr>
          <a:xfrm>
            <a:off x="4301067" y="1684867"/>
            <a:ext cx="0" cy="321733"/>
          </a:xfrm>
          <a:prstGeom prst="straightConnector1">
            <a:avLst/>
          </a:prstGeom>
          <a:ln w="15875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88AA3EE-0D36-DC45-ADA2-A527A1C0FBD4}"/>
              </a:ext>
            </a:extLst>
          </p:cNvPr>
          <p:cNvSpPr txBox="1"/>
          <p:nvPr/>
        </p:nvSpPr>
        <p:spPr>
          <a:xfrm>
            <a:off x="3767667" y="1323809"/>
            <a:ext cx="1380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/>
              <a:t>Corr</a:t>
            </a:r>
            <a:r>
              <a:rPr lang="en-US" sz="1600" b="1" dirty="0"/>
              <a:t> = .786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A0B0C53-E4A6-3845-8BF8-6B70E62ECF19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5909733" y="1684867"/>
            <a:ext cx="0" cy="321734"/>
          </a:xfrm>
          <a:prstGeom prst="straightConnector1">
            <a:avLst/>
          </a:prstGeom>
          <a:ln w="15875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4075523-FC85-B040-8B02-147288989170}"/>
              </a:ext>
            </a:extLst>
          </p:cNvPr>
          <p:cNvSpPr txBox="1"/>
          <p:nvPr/>
        </p:nvSpPr>
        <p:spPr>
          <a:xfrm>
            <a:off x="5383618" y="1312557"/>
            <a:ext cx="13800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/>
              <a:t>Corr</a:t>
            </a:r>
            <a:r>
              <a:rPr lang="en-US" sz="1600" b="1" dirty="0"/>
              <a:t> = -.624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7CEE2B7-A5D0-3449-A3A8-73A5891F8A16}"/>
              </a:ext>
            </a:extLst>
          </p:cNvPr>
          <p:cNvSpPr/>
          <p:nvPr/>
        </p:nvSpPr>
        <p:spPr>
          <a:xfrm>
            <a:off x="4191000" y="2006601"/>
            <a:ext cx="228600" cy="436880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A29A9C0-A96C-074D-869C-1C308394C11C}"/>
              </a:ext>
            </a:extLst>
          </p:cNvPr>
          <p:cNvSpPr/>
          <p:nvPr/>
        </p:nvSpPr>
        <p:spPr>
          <a:xfrm>
            <a:off x="5795433" y="2006601"/>
            <a:ext cx="228600" cy="436880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590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  <p:bldP spid="23" grpId="0"/>
      <p:bldP spid="24" grpId="0" animBg="1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6D325-FBB9-184B-90B3-706F63D7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0A2D7-74CB-E246-9412-E2BD9D35F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873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3E20E-8112-9240-962D-ED369840E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Appendix: Mushroom Attribute Information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D9D197-4796-D440-A6AC-7DD8A8713D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4846" y="1216554"/>
            <a:ext cx="6742307" cy="5387445"/>
          </a:xfrm>
        </p:spPr>
      </p:pic>
    </p:spTree>
    <p:extLst>
      <p:ext uri="{BB962C8B-B14F-4D97-AF65-F5344CB8AC3E}">
        <p14:creationId xmlns:p14="http://schemas.microsoft.com/office/powerpoint/2010/main" val="1963339128"/>
      </p:ext>
    </p:extLst>
  </p:cSld>
  <p:clrMapOvr>
    <a:masterClrMapping/>
  </p:clrMapOvr>
</p:sld>
</file>

<file path=ppt/theme/theme1.xml><?xml version="1.0" encoding="utf-8"?>
<a:theme xmlns:a="http://schemas.openxmlformats.org/drawingml/2006/main" name="BSturm_theme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Sturm_theme1" id="{FE9364B0-8BD4-F945-B85C-14E13C5EDDEB}" vid="{4A4E479F-7DC1-7E4B-B77E-515434DDD108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WSturm_Sandia_seminar_ver1 (Read-Only)" id="{DE4169DE-C82E-BE46-BDA2-B2523C40466E}" vid="{7F20F83F-B19F-9A40-98BB-1D3DCDB693D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BSturm_theme1</Template>
  <TotalTime>366</TotalTime>
  <Words>229</Words>
  <Application>Microsoft Macintosh PowerPoint</Application>
  <PresentationFormat>Widescreen</PresentationFormat>
  <Paragraphs>61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BSturm_theme1</vt:lpstr>
      <vt:lpstr>1_Custom Design</vt:lpstr>
      <vt:lpstr>The Prediction of Mushroom Edibility Using Machine Learning</vt:lpstr>
      <vt:lpstr>Hunting edible mushrooms in the wild can be an exciting and rewarding process</vt:lpstr>
      <vt:lpstr>Wouldn’t it be great if you could determine whether a mushroom you encounter in nature is poisonous or not with machine learning?</vt:lpstr>
      <vt:lpstr>Wouldn’t it be great if you could determine whether a mushroom you encounter in nature is poisonous or not with machine learning?</vt:lpstr>
      <vt:lpstr>For this project, I used the UCI Mushroom Data Set to determine if machine learning could be used to classify the edibility of mushrooms</vt:lpstr>
      <vt:lpstr>Certain features are strongly correlated with edibility</vt:lpstr>
      <vt:lpstr>PowerPoint Presentation</vt:lpstr>
      <vt:lpstr>Appendix: Mushroom Attribute Information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Sturm</dc:creator>
  <cp:lastModifiedBy>Benjamin Sturm</cp:lastModifiedBy>
  <cp:revision>19</cp:revision>
  <dcterms:created xsi:type="dcterms:W3CDTF">2018-05-13T22:42:06Z</dcterms:created>
  <dcterms:modified xsi:type="dcterms:W3CDTF">2018-05-14T04:48:25Z</dcterms:modified>
</cp:coreProperties>
</file>

<file path=docProps/thumbnail.jpeg>
</file>